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Lst>
  <p:sldSz cx="12192000" cy="6858000"/>
  <p:notesSz cx="6645275"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8E6918B-C396-4431-8BD8-A4C3D38CC55F}" type="datetimeFigureOut">
              <a:rPr lang="ru-RU" smtClean="0"/>
              <a:t>24.04.2024</a:t>
            </a:fld>
            <a:endParaRPr lang="ru-RU"/>
          </a:p>
        </p:txBody>
      </p:sp>
      <p:sp>
        <p:nvSpPr>
          <p:cNvPr id="5" name="Footer Placeholder 4"/>
          <p:cNvSpPr>
            <a:spLocks noGrp="1"/>
          </p:cNvSpPr>
          <p:nvPr>
            <p:ph type="ftr" sz="quarter" idx="11"/>
          </p:nvPr>
        </p:nvSpPr>
        <p:spPr>
          <a:xfrm>
            <a:off x="2416500" y="329307"/>
            <a:ext cx="4973915" cy="309201"/>
          </a:xfrm>
        </p:spPr>
        <p:txBody>
          <a:bodyPr/>
          <a:lstStyle/>
          <a:p>
            <a:endParaRPr lang="ru-RU"/>
          </a:p>
        </p:txBody>
      </p:sp>
      <p:sp>
        <p:nvSpPr>
          <p:cNvPr id="6" name="Slide Number Placeholder 5"/>
          <p:cNvSpPr>
            <a:spLocks noGrp="1"/>
          </p:cNvSpPr>
          <p:nvPr>
            <p:ph type="sldNum" sz="quarter" idx="12"/>
          </p:nvPr>
        </p:nvSpPr>
        <p:spPr>
          <a:xfrm>
            <a:off x="1437664" y="798973"/>
            <a:ext cx="811019" cy="503578"/>
          </a:xfrm>
        </p:spPr>
        <p:txBody>
          <a:bodyPr/>
          <a:lstStyle/>
          <a:p>
            <a:fld id="{E1393207-257A-440E-89B8-79B3F455F5B2}" type="slidenum">
              <a:rPr lang="ru-RU" smtClean="0"/>
              <a:t>‹#›</a:t>
            </a:fld>
            <a:endParaRPr lang="ru-R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429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8E6918B-C396-4431-8BD8-A4C3D38CC55F}"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393207-257A-440E-89B8-79B3F455F5B2}" type="slidenum">
              <a:rPr lang="ru-RU" smtClean="0"/>
              <a:t>‹#›</a:t>
            </a:fld>
            <a:endParaRPr lang="ru-R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770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8E6918B-C396-4431-8BD8-A4C3D38CC55F}"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393207-257A-440E-89B8-79B3F455F5B2}" type="slidenum">
              <a:rPr lang="ru-RU" smtClean="0"/>
              <a:t>‹#›</a:t>
            </a:fld>
            <a:endParaRPr lang="ru-R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147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8E6918B-C396-4431-8BD8-A4C3D38CC55F}"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393207-257A-440E-89B8-79B3F455F5B2}" type="slidenum">
              <a:rPr lang="ru-RU" smtClean="0"/>
              <a:t>‹#›</a:t>
            </a:fld>
            <a:endParaRPr lang="ru-R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28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8E6918B-C396-4431-8BD8-A4C3D38CC55F}"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393207-257A-440E-89B8-79B3F455F5B2}" type="slidenum">
              <a:rPr lang="ru-RU" smtClean="0"/>
              <a:t>‹#›</a:t>
            </a:fld>
            <a:endParaRPr lang="ru-R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869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8E6918B-C396-4431-8BD8-A4C3D38CC55F}"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393207-257A-440E-89B8-79B3F455F5B2}" type="slidenum">
              <a:rPr lang="ru-RU" smtClean="0"/>
              <a:t>‹#›</a:t>
            </a:fld>
            <a:endParaRPr lang="ru-R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120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8E6918B-C396-4431-8BD8-A4C3D38CC55F}" type="datetimeFigureOut">
              <a:rPr lang="ru-RU" smtClean="0"/>
              <a:t>24.04.2024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393207-257A-440E-89B8-79B3F455F5B2}" type="slidenum">
              <a:rPr lang="ru-RU" smtClean="0"/>
              <a:t>‹#›</a:t>
            </a:fld>
            <a:endParaRPr lang="ru-R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772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8E6918B-C396-4431-8BD8-A4C3D38CC55F}" type="datetimeFigureOut">
              <a:rPr lang="ru-RU" smtClean="0"/>
              <a:t>24.04.2024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393207-257A-440E-89B8-79B3F455F5B2}" type="slidenum">
              <a:rPr lang="ru-RU" smtClean="0"/>
              <a:t>‹#›</a:t>
            </a:fld>
            <a:endParaRPr lang="ru-R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734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6918B-C396-4431-8BD8-A4C3D38CC55F}" type="datetimeFigureOut">
              <a:rPr lang="ru-RU" smtClean="0"/>
              <a:t>24.04.2024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1393207-257A-440E-89B8-79B3F455F5B2}" type="slidenum">
              <a:rPr lang="ru-RU" smtClean="0"/>
              <a:t>‹#›</a:t>
            </a:fld>
            <a:endParaRPr lang="ru-RU"/>
          </a:p>
        </p:txBody>
      </p:sp>
    </p:spTree>
    <p:extLst>
      <p:ext uri="{BB962C8B-B14F-4D97-AF65-F5344CB8AC3E}">
        <p14:creationId xmlns:p14="http://schemas.microsoft.com/office/powerpoint/2010/main" val="384898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8E6918B-C396-4431-8BD8-A4C3D38CC55F}"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393207-257A-440E-89B8-79B3F455F5B2}" type="slidenum">
              <a:rPr lang="ru-RU" smtClean="0"/>
              <a:t>‹#›</a:t>
            </a:fld>
            <a:endParaRPr lang="ru-R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383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8E6918B-C396-4431-8BD8-A4C3D38CC55F}" type="datetimeFigureOut">
              <a:rPr lang="ru-RU" smtClean="0"/>
              <a:t>24.04.2024</a:t>
            </a:fld>
            <a:endParaRPr lang="ru-RU"/>
          </a:p>
        </p:txBody>
      </p:sp>
      <p:sp>
        <p:nvSpPr>
          <p:cNvPr id="6" name="Footer Placeholder 5"/>
          <p:cNvSpPr>
            <a:spLocks noGrp="1"/>
          </p:cNvSpPr>
          <p:nvPr>
            <p:ph type="ftr" sz="quarter" idx="11"/>
          </p:nvPr>
        </p:nvSpPr>
        <p:spPr>
          <a:xfrm>
            <a:off x="1447382" y="318640"/>
            <a:ext cx="5541004" cy="320931"/>
          </a:xfrm>
        </p:spPr>
        <p:txBody>
          <a:bodyPr/>
          <a:lstStyle/>
          <a:p>
            <a:endParaRPr lang="ru-RU"/>
          </a:p>
        </p:txBody>
      </p:sp>
      <p:sp>
        <p:nvSpPr>
          <p:cNvPr id="7" name="Slide Number Placeholder 6"/>
          <p:cNvSpPr>
            <a:spLocks noGrp="1"/>
          </p:cNvSpPr>
          <p:nvPr>
            <p:ph type="sldNum" sz="quarter" idx="12"/>
          </p:nvPr>
        </p:nvSpPr>
        <p:spPr/>
        <p:txBody>
          <a:bodyPr/>
          <a:lstStyle/>
          <a:p>
            <a:fld id="{E1393207-257A-440E-89B8-79B3F455F5B2}" type="slidenum">
              <a:rPr lang="ru-RU" smtClean="0"/>
              <a:t>‹#›</a:t>
            </a:fld>
            <a:endParaRPr lang="ru-R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971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8E6918B-C396-4431-8BD8-A4C3D38CC55F}" type="datetimeFigureOut">
              <a:rPr lang="ru-RU" smtClean="0"/>
              <a:t>24.04.2024</a:t>
            </a:fld>
            <a:endParaRPr lang="ru-R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1393207-257A-440E-89B8-79B3F455F5B2}" type="slidenum">
              <a:rPr lang="ru-RU" smtClean="0"/>
              <a:t>‹#›</a:t>
            </a:fld>
            <a:endParaRPr lang="ru-R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26976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694A5F2-A929-42D0-BF36-3433477A01EF}"/>
              </a:ext>
            </a:extLst>
          </p:cNvPr>
          <p:cNvPicPr>
            <a:picLocks noChangeAspect="1"/>
          </p:cNvPicPr>
          <p:nvPr/>
        </p:nvPicPr>
        <p:blipFill>
          <a:blip r:embed="rId2"/>
          <a:stretch>
            <a:fillRect/>
          </a:stretch>
        </p:blipFill>
        <p:spPr>
          <a:xfrm>
            <a:off x="1025671" y="3868174"/>
            <a:ext cx="1611390" cy="1617600"/>
          </a:xfrm>
          <a:prstGeom prst="rect">
            <a:avLst/>
          </a:prstGeom>
        </p:spPr>
      </p:pic>
      <p:pic>
        <p:nvPicPr>
          <p:cNvPr id="6" name="Рисунок 5">
            <a:extLst>
              <a:ext uri="{FF2B5EF4-FFF2-40B4-BE49-F238E27FC236}">
                <a16:creationId xmlns:a16="http://schemas.microsoft.com/office/drawing/2014/main" id="{4B82C1AB-E89D-4E49-98AA-D61B2C670C56}"/>
              </a:ext>
            </a:extLst>
          </p:cNvPr>
          <p:cNvPicPr>
            <a:picLocks noChangeAspect="1"/>
          </p:cNvPicPr>
          <p:nvPr/>
        </p:nvPicPr>
        <p:blipFill>
          <a:blip r:embed="rId3"/>
          <a:stretch>
            <a:fillRect/>
          </a:stretch>
        </p:blipFill>
        <p:spPr>
          <a:xfrm>
            <a:off x="3390792" y="332907"/>
            <a:ext cx="5096261" cy="3096093"/>
          </a:xfrm>
          <a:prstGeom prst="rect">
            <a:avLst/>
          </a:prstGeom>
        </p:spPr>
      </p:pic>
      <p:sp>
        <p:nvSpPr>
          <p:cNvPr id="7" name="TextBox 6">
            <a:extLst>
              <a:ext uri="{FF2B5EF4-FFF2-40B4-BE49-F238E27FC236}">
                <a16:creationId xmlns:a16="http://schemas.microsoft.com/office/drawing/2014/main" id="{C20528DE-C044-4B1C-9687-B38A5DF4F2E2}"/>
              </a:ext>
            </a:extLst>
          </p:cNvPr>
          <p:cNvSpPr txBox="1"/>
          <p:nvPr/>
        </p:nvSpPr>
        <p:spPr>
          <a:xfrm>
            <a:off x="3005391" y="4199920"/>
            <a:ext cx="1611390" cy="954107"/>
          </a:xfrm>
          <a:prstGeom prst="rect">
            <a:avLst/>
          </a:prstGeom>
          <a:noFill/>
        </p:spPr>
        <p:txBody>
          <a:bodyPr wrap="square" rtlCol="0">
            <a:spAutoFit/>
          </a:bodyPr>
          <a:lstStyle/>
          <a:p>
            <a:pPr algn="ctr"/>
            <a:r>
              <a:rPr lang="ru-RU" sz="1400" dirty="0"/>
              <a:t>КГКУ «Региональное жилищное управление»</a:t>
            </a:r>
          </a:p>
        </p:txBody>
      </p:sp>
      <p:sp>
        <p:nvSpPr>
          <p:cNvPr id="8" name="TextBox 7">
            <a:extLst>
              <a:ext uri="{FF2B5EF4-FFF2-40B4-BE49-F238E27FC236}">
                <a16:creationId xmlns:a16="http://schemas.microsoft.com/office/drawing/2014/main" id="{6FC167AB-760C-43D1-B5FE-707063B4FCA6}"/>
              </a:ext>
            </a:extLst>
          </p:cNvPr>
          <p:cNvSpPr txBox="1"/>
          <p:nvPr/>
        </p:nvSpPr>
        <p:spPr>
          <a:xfrm>
            <a:off x="9210882" y="4415364"/>
            <a:ext cx="1611390" cy="523220"/>
          </a:xfrm>
          <a:prstGeom prst="rect">
            <a:avLst/>
          </a:prstGeom>
          <a:noFill/>
        </p:spPr>
        <p:txBody>
          <a:bodyPr wrap="square" rtlCol="0">
            <a:spAutoFit/>
          </a:bodyPr>
          <a:lstStyle/>
          <a:p>
            <a:pPr algn="ctr"/>
            <a:r>
              <a:rPr lang="ru-RU" sz="1400" dirty="0"/>
              <a:t>Прокуратура Алтайского края</a:t>
            </a:r>
          </a:p>
        </p:txBody>
      </p:sp>
      <p:pic>
        <p:nvPicPr>
          <p:cNvPr id="9" name="Рисунок 8">
            <a:extLst>
              <a:ext uri="{FF2B5EF4-FFF2-40B4-BE49-F238E27FC236}">
                <a16:creationId xmlns:a16="http://schemas.microsoft.com/office/drawing/2014/main" id="{A8F71E42-6624-40BE-98DE-A15B4F1A3F71}"/>
              </a:ext>
            </a:extLst>
          </p:cNvPr>
          <p:cNvPicPr>
            <a:picLocks noChangeAspect="1"/>
          </p:cNvPicPr>
          <p:nvPr/>
        </p:nvPicPr>
        <p:blipFill rotWithShape="1">
          <a:blip r:embed="rId4"/>
          <a:srcRect l="7535" t="6671" r="6140" b="6671"/>
          <a:stretch/>
        </p:blipFill>
        <p:spPr>
          <a:xfrm>
            <a:off x="7350711" y="3868174"/>
            <a:ext cx="1611391" cy="1617600"/>
          </a:xfrm>
          <a:prstGeom prst="rect">
            <a:avLst/>
          </a:prstGeom>
        </p:spPr>
      </p:pic>
    </p:spTree>
    <p:extLst>
      <p:ext uri="{BB962C8B-B14F-4D97-AF65-F5344CB8AC3E}">
        <p14:creationId xmlns:p14="http://schemas.microsoft.com/office/powerpoint/2010/main" val="224282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a:extLst>
              <a:ext uri="{FF2B5EF4-FFF2-40B4-BE49-F238E27FC236}">
                <a16:creationId xmlns:a16="http://schemas.microsoft.com/office/drawing/2014/main" id="{B9F26A87-FF12-4597-A34D-33C93E55CAB1}"/>
              </a:ext>
            </a:extLst>
          </p:cNvPr>
          <p:cNvSpPr>
            <a:spLocks noChangeArrowheads="1"/>
          </p:cNvSpPr>
          <p:nvPr/>
        </p:nvSpPr>
        <p:spPr bwMode="auto">
          <a:xfrm>
            <a:off x="5219700" y="2319336"/>
            <a:ext cx="876300" cy="581025"/>
          </a:xfrm>
          <a:prstGeom prst="rect">
            <a:avLst/>
          </a:prstGeom>
          <a:solidFill>
            <a:srgbClr val="FFFFFF"/>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tabLst/>
            </a:pPr>
            <a:r>
              <a:rPr kumimoji="0" lang="ru-RU" altLang="ru-RU" sz="1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Получение жилого помещения </a:t>
            </a:r>
            <a:endParaRPr kumimoji="0" lang="ru-RU" altLang="ru-RU"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2056" name="Рисунок 12">
            <a:extLst>
              <a:ext uri="{FF2B5EF4-FFF2-40B4-BE49-F238E27FC236}">
                <a16:creationId xmlns:a16="http://schemas.microsoft.com/office/drawing/2014/main" id="{4D1CAE3F-9F02-41D6-969E-8A25F9BCC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106034"/>
            <a:ext cx="990600" cy="7810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3">
            <a:extLst>
              <a:ext uri="{FF2B5EF4-FFF2-40B4-BE49-F238E27FC236}">
                <a16:creationId xmlns:a16="http://schemas.microsoft.com/office/drawing/2014/main" id="{04AD3159-2F28-4B5F-929F-7C7718E01EB5}"/>
              </a:ext>
            </a:extLst>
          </p:cNvPr>
          <p:cNvSpPr>
            <a:spLocks noChangeArrowheads="1"/>
          </p:cNvSpPr>
          <p:nvPr/>
        </p:nvSpPr>
        <p:spPr bwMode="auto">
          <a:xfrm>
            <a:off x="72685" y="1936965"/>
            <a:ext cx="3708519" cy="4921036"/>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Получение выплаты на приобретение благоустроенного жилого помещения в собственность или для полного погашения предоставленного на приобретение жилого помещения кредита (займа) по договору, обязательства заемщика по которому обеспечены ипотекой, на территории РФ (право на выплату подтверждается именным документом на приобретение жилого помещения </a:t>
            </a:r>
            <a:r>
              <a:rPr kumimoji="0" lang="ru-RU" altLang="ru-RU"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u-RU" altLang="ru-RU" sz="9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9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сертификатом</a:t>
            </a: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 соответствии со статьей 8.1 Федерального закона от 21.12.1996 № 159-ФЗ «О дополнительных гарантиях по социальной поддержке детей-сирот и детей, оставшихся без попечения родителей» необходимо:</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достижение возраста 23 лет</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наличие документально подтвержденного не менее чем за двенадцать календарных месяцев, предшествующих месяцу обращения с заявлением, дохода не ниже минимального размера оплаты труда от трудовой, предпринимательской и (или) иной деятельности, не запрещенной законодательством Российской Федерации, который обеспечивает ему и его семье среднедушевой доход, превышающий величину прожиточного минимума на душу населения, установленную в субъекте Российской Федерации по месту жительства заявителя по состоянию на дату обращения с заявлением;</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отсутствие задолженности по налогам и сборам, иным обязательным платежам в бюджеты бюджетной системы Российской Федерации, за исключением сумм, в отношении которых в соответствии с законодательством Российской Федерации о налогах и сборах предоставлена отсрочка или рассрочка;</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отсутствие психических заболеваний или расстройств, алкогольной или наркотической зависимости;</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отсутствие судимости и (или) факта его уголовного преследования за умышленное преступление;</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отсутствие обстоятельств, свидетельствующих о необходимости оказания содействия в преодолении трудной жизненной ситуации*;</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сведения, подтверждающие участие в специальной военной операции на территориях Украины, Донецкой Народной Республики, Луганской народной Республики, Запорожской области и Херсонской области (при наличии).</a:t>
            </a:r>
            <a:endParaRPr kumimoji="0" lang="ru-RU" altLang="ru-RU" sz="800" b="0" i="0" u="none" strike="noStrike" cap="none" normalizeH="0" baseline="0" dirty="0">
              <a:ln>
                <a:noFill/>
              </a:ln>
              <a:solidFill>
                <a:schemeClr val="tx1"/>
              </a:solidFill>
              <a:effectLst/>
            </a:endParaRPr>
          </a:p>
        </p:txBody>
      </p:sp>
      <p:sp>
        <p:nvSpPr>
          <p:cNvPr id="6" name="Прямоугольник 4">
            <a:extLst>
              <a:ext uri="{FF2B5EF4-FFF2-40B4-BE49-F238E27FC236}">
                <a16:creationId xmlns:a16="http://schemas.microsoft.com/office/drawing/2014/main" id="{94BF766C-A32C-464E-BFAB-0266ED24B080}"/>
              </a:ext>
            </a:extLst>
          </p:cNvPr>
          <p:cNvSpPr>
            <a:spLocks noChangeArrowheads="1"/>
          </p:cNvSpPr>
          <p:nvPr/>
        </p:nvSpPr>
        <p:spPr bwMode="auto">
          <a:xfrm>
            <a:off x="7905750" y="1936963"/>
            <a:ext cx="3757873" cy="2448583"/>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Получение социальной выплаты на приобретение жилого помещения в собственность на территории Алтайского края, удостоверяемой</a:t>
            </a:r>
            <a:r>
              <a:rPr kumimoji="0" lang="ru-RU" altLang="ru-RU" sz="9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9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именным свидетельством</a:t>
            </a:r>
            <a:r>
              <a:rPr kumimoji="0" lang="ru-RU" altLang="ru-RU" sz="9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достижения возраста 23 лет;</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удовлетворительная адаптация к самостоятельной жизни;  </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отсутствии оснований для предоставления выплаты на приобретение жилого помещения в собственность или для полного погашения кредита (займа) по договору, обязательства заемщика по которому обеспечены ипотекой);</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отсутствие непогашенной или неснятой судимости; </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отсутствие алкогольной или наркотической зависимости; </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отсутствие психических заболеваний или расстройств;</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9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лица, имеющие вступившее в законную силу решение суда о предоставлении жилого помещения, обязаны предоставить определение суда о принятии отказа взыскателя от взыскания (после государственной регистрации возникновения или перехода прав на жилое помещение).</a:t>
            </a:r>
            <a:endParaRPr kumimoji="0" lang="ru-RU" altLang="ru-RU" sz="800" b="0" i="0" u="none" strike="noStrike" cap="none" normalizeH="0" baseline="0" dirty="0">
              <a:ln>
                <a:noFill/>
              </a:ln>
              <a:solidFill>
                <a:schemeClr val="tx1"/>
              </a:solidFill>
              <a:effectLst/>
            </a:endParaRPr>
          </a:p>
        </p:txBody>
      </p:sp>
      <p:cxnSp>
        <p:nvCxnSpPr>
          <p:cNvPr id="8" name="Прямая со стрелкой 7">
            <a:extLst>
              <a:ext uri="{FF2B5EF4-FFF2-40B4-BE49-F238E27FC236}">
                <a16:creationId xmlns:a16="http://schemas.microsoft.com/office/drawing/2014/main" id="{376324FE-620F-4C9E-B089-EA42ADC96C5B}"/>
              </a:ext>
            </a:extLst>
          </p:cNvPr>
          <p:cNvCxnSpPr>
            <a:cxnSpLocks/>
          </p:cNvCxnSpPr>
          <p:nvPr/>
        </p:nvCxnSpPr>
        <p:spPr>
          <a:xfrm flipH="1">
            <a:off x="3907074" y="1828800"/>
            <a:ext cx="1046562" cy="560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Прямая со стрелкой 8">
            <a:extLst>
              <a:ext uri="{FF2B5EF4-FFF2-40B4-BE49-F238E27FC236}">
                <a16:creationId xmlns:a16="http://schemas.microsoft.com/office/drawing/2014/main" id="{7138731B-6A67-4997-A675-59F5E2735D0E}"/>
              </a:ext>
            </a:extLst>
          </p:cNvPr>
          <p:cNvCxnSpPr>
            <a:cxnSpLocks/>
          </p:cNvCxnSpPr>
          <p:nvPr/>
        </p:nvCxnSpPr>
        <p:spPr>
          <a:xfrm>
            <a:off x="6830283" y="1836095"/>
            <a:ext cx="1017195" cy="5805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Прямоугольник 7">
            <a:extLst>
              <a:ext uri="{FF2B5EF4-FFF2-40B4-BE49-F238E27FC236}">
                <a16:creationId xmlns:a16="http://schemas.microsoft.com/office/drawing/2014/main" id="{B54F1FEA-412B-4473-9E3D-82F0C8CB795C}"/>
              </a:ext>
            </a:extLst>
          </p:cNvPr>
          <p:cNvSpPr>
            <a:spLocks noChangeArrowheads="1"/>
          </p:cNvSpPr>
          <p:nvPr/>
        </p:nvSpPr>
        <p:spPr bwMode="auto">
          <a:xfrm>
            <a:off x="5662214" y="4788669"/>
            <a:ext cx="6001409" cy="1963297"/>
          </a:xfrm>
          <a:prstGeom prst="rect">
            <a:avLst/>
          </a:prstGeom>
          <a:solidFill>
            <a:srgbClr val="FFFFFF"/>
          </a:solidFill>
          <a:ln w="12700">
            <a:solidFill>
              <a:srgbClr val="FFFFFF"/>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Для получения заключения Минсоцзащиты АК </a:t>
            </a:r>
            <a:r>
              <a:rPr kumimoji="0" lang="ru-RU" alt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о наличии (отсутствии) обстоятельств, свидетельствующих о необходимости оказания содействия в преодолении трудной жизненной ситуации</a:t>
            </a:r>
            <a:r>
              <a:rPr kumimoji="0" lang="ru-RU" alt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необходимо лично обратиться в Министерство социальной защиты населения Алтайского края для написания заявления по утвержденной форме по адресу: г. Барнаул, ул. Партизанская, д. 69 кабинет приема граждан 101</a:t>
            </a:r>
            <a:r>
              <a:rPr kumimoji="0" lang="ru-RU" alt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при себе иметь: паспорт гражданина РФ; медицинское заключение</a:t>
            </a:r>
            <a:r>
              <a:rPr kumimoji="0" lang="ru-RU" alt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(необходимо обратиться к врачу терапевту по месту жительства (проживания) для получения </a:t>
            </a:r>
            <a:r>
              <a:rPr kumimoji="0" lang="ru-RU" altLang="ru-RU" sz="900" b="0"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медицинского заключения</a:t>
            </a:r>
            <a:r>
              <a:rPr kumimoji="0" lang="ru-RU" alt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«о наличии (отсутствии) нуждаемости в постоянном постороннем уходе по состоянию здоровья лицам из числа детей-сирот и детей, оставшихся без попечения родителей, и достигших возраста 23 лет», при себе иметь: паспорт гражданина РФ; полис обязательного медицинского страхования; СНИЛС); </a:t>
            </a:r>
            <a:r>
              <a:rPr kumimoji="0" lang="ru-RU" alt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доверенность</a:t>
            </a:r>
            <a:r>
              <a:rPr kumimoji="0" lang="ru-RU" alt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(в случае обращения представителя).</a:t>
            </a:r>
            <a:endParaRPr kumimoji="0" lang="ru-RU" altLang="ru-RU"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Заявление</a:t>
            </a:r>
            <a:r>
              <a:rPr kumimoji="0" lang="ru-RU" alt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на получение сертификата или именного свидетельства (по форме, утвержденной приказом Минстроя Алтайского края) можно подать лично (через представителя по доверенности) для чего необходимо прибыть по адресу: 656031, г. Барнаул, ул. Крупской, д. 101 корпус 1, 2 этаж, 4 кабинет КГКУ «Региональное жилищное управление» (далее – «Учреждение») </a:t>
            </a:r>
            <a:r>
              <a:rPr kumimoji="0" lang="ru-RU" alt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 ПРИЕМНЫЕ ДНИ: ВТОРНИК, ЧЕТВЕРГ С 09.00 до 16.00, перерыв на обед с 12.30 до 13.00 </a:t>
            </a:r>
            <a:r>
              <a:rPr kumimoji="0" lang="ru-RU" alt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либо</a:t>
            </a:r>
            <a:r>
              <a:rPr kumimoji="0" lang="ru-RU" alt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направить почтовой связью по указанному адресу.</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cxnSp>
        <p:nvCxnSpPr>
          <p:cNvPr id="11" name="Прямая со стрелкой 10">
            <a:extLst>
              <a:ext uri="{FF2B5EF4-FFF2-40B4-BE49-F238E27FC236}">
                <a16:creationId xmlns:a16="http://schemas.microsoft.com/office/drawing/2014/main" id="{44CAC160-9878-4466-B4D4-826617C38CCC}"/>
              </a:ext>
            </a:extLst>
          </p:cNvPr>
          <p:cNvCxnSpPr>
            <a:cxnSpLocks/>
          </p:cNvCxnSpPr>
          <p:nvPr/>
        </p:nvCxnSpPr>
        <p:spPr>
          <a:xfrm>
            <a:off x="5657850" y="1828800"/>
            <a:ext cx="0" cy="436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B04851A3-29BA-4305-BCB6-3A09CF14D7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10">
            <a:extLst>
              <a:ext uri="{FF2B5EF4-FFF2-40B4-BE49-F238E27FC236}">
                <a16:creationId xmlns:a16="http://schemas.microsoft.com/office/drawing/2014/main" id="{B0469156-33CF-481F-86B6-7885A2CDCD9B}"/>
              </a:ext>
            </a:extLst>
          </p:cNvPr>
          <p:cNvSpPr>
            <a:spLocks noChangeArrowheads="1"/>
          </p:cNvSpPr>
          <p:nvPr/>
        </p:nvSpPr>
        <p:spPr bwMode="auto">
          <a:xfrm>
            <a:off x="2390300" y="953759"/>
            <a:ext cx="676306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Реализация жилищных прав лиц из числа детей-сирот и детей, оставшихся без попечения родителей,</a:t>
            </a:r>
            <a:endParaRPr kumimoji="0" lang="ru-RU" altLang="ru-RU"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включенных в список детей-сирот,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детей, оставшихся без попечения родителей, лиц из числа детей-сирот и детей, оставшихся без попечения родителей, которые подлежат обеспечению жилыми помещениями</a:t>
            </a:r>
            <a:endParaRPr kumimoji="0" lang="ru-RU" altLang="ru-RU"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3" name="Rectangle 11">
            <a:extLst>
              <a:ext uri="{FF2B5EF4-FFF2-40B4-BE49-F238E27FC236}">
                <a16:creationId xmlns:a16="http://schemas.microsoft.com/office/drawing/2014/main" id="{4D91A9A8-FD63-4353-A147-E74A820A97A0}"/>
              </a:ext>
            </a:extLst>
          </p:cNvPr>
          <p:cNvSpPr>
            <a:spLocks noChangeArrowheads="1"/>
          </p:cNvSpPr>
          <p:nvPr/>
        </p:nvSpPr>
        <p:spPr bwMode="auto">
          <a:xfrm>
            <a:off x="0" y="1695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10000" algn="l"/>
              </a:tabLst>
              <a:defRPr>
                <a:solidFill>
                  <a:schemeClr val="tx1"/>
                </a:solidFill>
                <a:latin typeface="Arial" panose="020B0604020202020204" pitchFamily="34" charset="0"/>
              </a:defRPr>
            </a:lvl1pPr>
            <a:lvl2pPr eaLnBrk="0" fontAlgn="base" hangingPunct="0">
              <a:spcBef>
                <a:spcPct val="0"/>
              </a:spcBef>
              <a:spcAft>
                <a:spcPct val="0"/>
              </a:spcAft>
              <a:tabLst>
                <a:tab pos="3810000" algn="l"/>
              </a:tabLst>
              <a:defRPr>
                <a:solidFill>
                  <a:schemeClr val="tx1"/>
                </a:solidFill>
                <a:latin typeface="Arial" panose="020B0604020202020204" pitchFamily="34" charset="0"/>
              </a:defRPr>
            </a:lvl2pPr>
            <a:lvl3pPr eaLnBrk="0" fontAlgn="base" hangingPunct="0">
              <a:spcBef>
                <a:spcPct val="0"/>
              </a:spcBef>
              <a:spcAft>
                <a:spcPct val="0"/>
              </a:spcAft>
              <a:tabLst>
                <a:tab pos="3810000" algn="l"/>
              </a:tabLst>
              <a:defRPr>
                <a:solidFill>
                  <a:schemeClr val="tx1"/>
                </a:solidFill>
                <a:latin typeface="Arial" panose="020B0604020202020204" pitchFamily="34" charset="0"/>
              </a:defRPr>
            </a:lvl3pPr>
            <a:lvl4pPr eaLnBrk="0" fontAlgn="base" hangingPunct="0">
              <a:spcBef>
                <a:spcPct val="0"/>
              </a:spcBef>
              <a:spcAft>
                <a:spcPct val="0"/>
              </a:spcAft>
              <a:tabLst>
                <a:tab pos="3810000" algn="l"/>
              </a:tabLst>
              <a:defRPr>
                <a:solidFill>
                  <a:schemeClr val="tx1"/>
                </a:solidFill>
                <a:latin typeface="Arial" panose="020B0604020202020204" pitchFamily="34" charset="0"/>
              </a:defRPr>
            </a:lvl4pPr>
            <a:lvl5pPr eaLnBrk="0" fontAlgn="base" hangingPunct="0">
              <a:spcBef>
                <a:spcPct val="0"/>
              </a:spcBef>
              <a:spcAft>
                <a:spcPct val="0"/>
              </a:spcAft>
              <a:tabLst>
                <a:tab pos="3810000" algn="l"/>
              </a:tabLst>
              <a:defRPr>
                <a:solidFill>
                  <a:schemeClr val="tx1"/>
                </a:solidFill>
                <a:latin typeface="Arial" panose="020B0604020202020204" pitchFamily="34" charset="0"/>
              </a:defRPr>
            </a:lvl5pPr>
            <a:lvl6pPr eaLnBrk="0" fontAlgn="base" hangingPunct="0">
              <a:spcBef>
                <a:spcPct val="0"/>
              </a:spcBef>
              <a:spcAft>
                <a:spcPct val="0"/>
              </a:spcAft>
              <a:tabLst>
                <a:tab pos="3810000" algn="l"/>
              </a:tabLst>
              <a:defRPr>
                <a:solidFill>
                  <a:schemeClr val="tx1"/>
                </a:solidFill>
                <a:latin typeface="Arial" panose="020B0604020202020204" pitchFamily="34" charset="0"/>
              </a:defRPr>
            </a:lvl6pPr>
            <a:lvl7pPr eaLnBrk="0" fontAlgn="base" hangingPunct="0">
              <a:spcBef>
                <a:spcPct val="0"/>
              </a:spcBef>
              <a:spcAft>
                <a:spcPct val="0"/>
              </a:spcAft>
              <a:tabLst>
                <a:tab pos="3810000" algn="l"/>
              </a:tabLst>
              <a:defRPr>
                <a:solidFill>
                  <a:schemeClr val="tx1"/>
                </a:solidFill>
                <a:latin typeface="Arial" panose="020B0604020202020204" pitchFamily="34" charset="0"/>
              </a:defRPr>
            </a:lvl7pPr>
            <a:lvl8pPr eaLnBrk="0" fontAlgn="base" hangingPunct="0">
              <a:spcBef>
                <a:spcPct val="0"/>
              </a:spcBef>
              <a:spcAft>
                <a:spcPct val="0"/>
              </a:spcAft>
              <a:tabLst>
                <a:tab pos="3810000" algn="l"/>
              </a:tabLst>
              <a:defRPr>
                <a:solidFill>
                  <a:schemeClr val="tx1"/>
                </a:solidFill>
                <a:latin typeface="Arial" panose="020B0604020202020204" pitchFamily="34" charset="0"/>
              </a:defRPr>
            </a:lvl8pPr>
            <a:lvl9pPr eaLnBrk="0" fontAlgn="base" hangingPunct="0">
              <a:spcBef>
                <a:spcPct val="0"/>
              </a:spcBef>
              <a:spcAft>
                <a:spcPct val="0"/>
              </a:spcAft>
              <a:tabLst>
                <a:tab pos="3810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10000" algn="l"/>
              </a:tabLst>
            </a:pPr>
            <a:r>
              <a:rPr kumimoji="0" lang="ru-RU" alt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810000" algn="l"/>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14">
            <a:extLst>
              <a:ext uri="{FF2B5EF4-FFF2-40B4-BE49-F238E27FC236}">
                <a16:creationId xmlns:a16="http://schemas.microsoft.com/office/drawing/2014/main" id="{538F3DA3-A254-4E67-8B1C-42928DFEF469}"/>
              </a:ext>
            </a:extLst>
          </p:cNvPr>
          <p:cNvSpPr>
            <a:spLocks noChangeArrowheads="1"/>
          </p:cNvSpPr>
          <p:nvPr/>
        </p:nvSpPr>
        <p:spPr bwMode="auto">
          <a:xfrm>
            <a:off x="228600" y="1695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5" name="Rectangle 16">
            <a:extLst>
              <a:ext uri="{FF2B5EF4-FFF2-40B4-BE49-F238E27FC236}">
                <a16:creationId xmlns:a16="http://schemas.microsoft.com/office/drawing/2014/main" id="{210F83A5-BCA4-4044-BA82-E956A1B0AD45}"/>
              </a:ext>
            </a:extLst>
          </p:cNvPr>
          <p:cNvSpPr>
            <a:spLocks noChangeArrowheads="1"/>
          </p:cNvSpPr>
          <p:nvPr/>
        </p:nvSpPr>
        <p:spPr bwMode="auto">
          <a:xfrm>
            <a:off x="228600" y="2152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6" name="Rectangle 18">
            <a:extLst>
              <a:ext uri="{FF2B5EF4-FFF2-40B4-BE49-F238E27FC236}">
                <a16:creationId xmlns:a16="http://schemas.microsoft.com/office/drawing/2014/main" id="{9948DBC9-7994-42D5-8E03-4FAD1D6882CD}"/>
              </a:ext>
            </a:extLst>
          </p:cNvPr>
          <p:cNvSpPr>
            <a:spLocks noChangeArrowheads="1"/>
          </p:cNvSpPr>
          <p:nvPr/>
        </p:nvSpPr>
        <p:spPr bwMode="auto">
          <a:xfrm>
            <a:off x="228600" y="2609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544456519"/>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19</TotalTime>
  <Words>692</Words>
  <Application>Microsoft Office PowerPoint</Application>
  <PresentationFormat>Широкоэкранный</PresentationFormat>
  <Paragraphs>27</Paragraphs>
  <Slides>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Arial</vt:lpstr>
      <vt:lpstr>Calibri</vt:lpstr>
      <vt:lpstr>Gill Sans MT</vt:lpstr>
      <vt:lpstr>Times New Roman</vt:lpstr>
      <vt:lpstr>Галерея</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Кузичкин Дмитрий Алексеевич</dc:creator>
  <cp:lastModifiedBy>Кузичкин Дмитрий Алексеевич</cp:lastModifiedBy>
  <cp:revision>2</cp:revision>
  <cp:lastPrinted>2024-04-24T05:48:30Z</cp:lastPrinted>
  <dcterms:created xsi:type="dcterms:W3CDTF">2024-04-24T05:41:30Z</dcterms:created>
  <dcterms:modified xsi:type="dcterms:W3CDTF">2024-04-24T06:00:54Z</dcterms:modified>
</cp:coreProperties>
</file>